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332" r:id="rId2"/>
    <p:sldId id="307" r:id="rId3"/>
    <p:sldId id="310" r:id="rId4"/>
    <p:sldId id="308" r:id="rId5"/>
    <p:sldId id="309" r:id="rId6"/>
    <p:sldId id="262" r:id="rId7"/>
    <p:sldId id="292" r:id="rId8"/>
    <p:sldId id="313" r:id="rId9"/>
    <p:sldId id="321" r:id="rId10"/>
    <p:sldId id="267" r:id="rId11"/>
    <p:sldId id="295" r:id="rId12"/>
    <p:sldId id="314" r:id="rId13"/>
    <p:sldId id="268" r:id="rId14"/>
    <p:sldId id="269" r:id="rId15"/>
    <p:sldId id="319" r:id="rId16"/>
    <p:sldId id="322" r:id="rId17"/>
    <p:sldId id="270" r:id="rId18"/>
    <p:sldId id="323" r:id="rId19"/>
    <p:sldId id="324" r:id="rId20"/>
    <p:sldId id="325" r:id="rId21"/>
    <p:sldId id="326" r:id="rId22"/>
    <p:sldId id="329" r:id="rId23"/>
    <p:sldId id="330" r:id="rId24"/>
    <p:sldId id="338" r:id="rId25"/>
    <p:sldId id="339" r:id="rId26"/>
    <p:sldId id="343" r:id="rId27"/>
    <p:sldId id="334" r:id="rId28"/>
    <p:sldId id="341" r:id="rId29"/>
    <p:sldId id="342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232" autoAdjust="0"/>
  </p:normalViewPr>
  <p:slideViewPr>
    <p:cSldViewPr>
      <p:cViewPr>
        <p:scale>
          <a:sx n="96" d="100"/>
          <a:sy n="96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58604-B6D8-4452-AFE8-1E78D6EAB3A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A8C0-0864-46C8-AA0A-9CCE7EF4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E1F3-71A2-4D0F-B224-7DA06F21EF13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DBE0-0652-4586-BFDF-513159220D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62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DBE0-0652-4586-BFDF-513159220D5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50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DBE0-0652-4586-BFDF-513159220D5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8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8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87338"/>
            <a:ext cx="8892480" cy="28536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  <a:cs typeface="Calibri" pitchFamily="34" charset="0"/>
              </a:rPr>
              <a:t>Просветительский проект «Оказание первой помощи при жизнеугрожающих состояниях»</a:t>
            </a:r>
            <a:endParaRPr lang="ru-RU" sz="4400" b="1" dirty="0">
              <a:latin typeface="+mn-lt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149080"/>
            <a:ext cx="9144000" cy="3683645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		</a:t>
            </a:r>
            <a:r>
              <a:rPr lang="ru-RU" dirty="0" err="1" smtClean="0"/>
              <a:t>Демко</a:t>
            </a:r>
            <a:r>
              <a:rPr lang="ru-RU" dirty="0" smtClean="0"/>
              <a:t> Елена Анатольевна, к.м.н., заведующая отдела организации и проведения мероприятий в области гигиенического обучения и воспитания КГБУЗ «Красноярский краевой Центр медицинской профилактики»</a:t>
            </a:r>
          </a:p>
          <a:p>
            <a:pPr lvl="1">
              <a:buNone/>
            </a:pPr>
            <a:r>
              <a:rPr lang="ru-RU" dirty="0" smtClean="0"/>
              <a:t>		</a:t>
            </a:r>
            <a:r>
              <a:rPr lang="ru-RU" dirty="0" err="1" smtClean="0"/>
              <a:t>Гапочка</a:t>
            </a:r>
            <a:r>
              <a:rPr lang="ru-RU" dirty="0" smtClean="0"/>
              <a:t> Татьяна Николаевна, врач по медицинской профилактике отдела организации и проведения мероприятий в области гигиенического обучения и воспитания КГБУЗ </a:t>
            </a:r>
            <a:r>
              <a:rPr lang="ru-RU" dirty="0"/>
              <a:t>«Красноярский краевой Центр медицинской профилактики»</a:t>
            </a:r>
          </a:p>
          <a:p>
            <a:endParaRPr lang="ru-RU" dirty="0"/>
          </a:p>
        </p:txBody>
      </p:sp>
      <p:pic>
        <p:nvPicPr>
          <p:cNvPr id="4" name="Picture 2" descr="C:\Documents and Settings\meg\Рабочий стол\ЛОГОТИП ЦЕН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4" y="6283300"/>
            <a:ext cx="1393992" cy="5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3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763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>
                <a:solidFill>
                  <a:schemeClr val="tx1"/>
                </a:solidFill>
                <a:latin typeface="+mn-lt"/>
              </a:rPr>
              <a:t>Алгоритм оказания первой помощи </a:t>
            </a: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при наружных кровотечениях</a:t>
            </a: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5436096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Пальцевое прижатие артерии.</a:t>
            </a:r>
          </a:p>
          <a:p>
            <a:r>
              <a:rPr lang="ru-RU" sz="3600" dirty="0" smtClean="0"/>
              <a:t>Наложение жгута.</a:t>
            </a:r>
          </a:p>
          <a:p>
            <a:r>
              <a:rPr lang="ru-RU" sz="3600" dirty="0" smtClean="0"/>
              <a:t>Максимальное сгибание конечности в суставе.</a:t>
            </a:r>
          </a:p>
          <a:p>
            <a:r>
              <a:rPr lang="ru-RU" sz="3600" dirty="0" smtClean="0"/>
              <a:t>Прямое давление на рану.</a:t>
            </a:r>
          </a:p>
          <a:p>
            <a:r>
              <a:rPr lang="ru-RU" sz="3600" dirty="0" smtClean="0"/>
              <a:t>Наложение давящей повязки.</a:t>
            </a:r>
            <a:endParaRPr lang="ru-RU" sz="3600" dirty="0"/>
          </a:p>
        </p:txBody>
      </p:sp>
      <p:pic>
        <p:nvPicPr>
          <p:cNvPr id="2050" name="Picture 2" descr="C:\Users\user\Desktop\дава.jpg"/>
          <p:cNvPicPr>
            <a:picLocks noChangeAspect="1" noChangeArrowheads="1"/>
          </p:cNvPicPr>
          <p:nvPr/>
        </p:nvPicPr>
        <p:blipFill>
          <a:blip r:embed="rId2" cstate="print"/>
          <a:srcRect l="40260" b="9091"/>
          <a:stretch>
            <a:fillRect/>
          </a:stretch>
        </p:blipFill>
        <p:spPr bwMode="auto">
          <a:xfrm>
            <a:off x="5392132" y="3676455"/>
            <a:ext cx="3200400" cy="2667000"/>
          </a:xfrm>
          <a:prstGeom prst="rect">
            <a:avLst/>
          </a:prstGeom>
          <a:noFill/>
        </p:spPr>
      </p:pic>
      <p:pic>
        <p:nvPicPr>
          <p:cNvPr id="5" name="Picture 2" descr="C:\Users\user\Desktop\дав п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21471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036496" cy="14509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</a:rPr>
              <a:t>Алгоритм оказания первой помощи </a:t>
            </a:r>
            <a:r>
              <a:rPr lang="ru-RU" sz="3600" b="1" dirty="0">
                <a:latin typeface="+mn-lt"/>
              </a:rPr>
              <a:t>п</a:t>
            </a:r>
            <a:r>
              <a:rPr lang="ru-RU" sz="3600" b="1" dirty="0" smtClean="0">
                <a:latin typeface="+mn-lt"/>
              </a:rPr>
              <a:t>ри носовом кровотечении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5364088" cy="51278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1. Усадить, слегка наклонить голову вперед.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2. Сжать крылья носа на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15-20 минут (пострадавший дышит ртом).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3. Приложить холод к переносице.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4. Кровь сплевывать, не глотать.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5. Вызвать скорую.</a:t>
            </a:r>
            <a:endParaRPr lang="ru-RU" sz="3200" dirty="0"/>
          </a:p>
        </p:txBody>
      </p:sp>
      <p:pic>
        <p:nvPicPr>
          <p:cNvPr id="5122" name="Picture 2" descr="C:\Users\user\Desktop\нос.jpeg"/>
          <p:cNvPicPr>
            <a:picLocks noChangeAspect="1" noChangeArrowheads="1"/>
          </p:cNvPicPr>
          <p:nvPr/>
        </p:nvPicPr>
        <p:blipFill>
          <a:blip r:embed="rId2" cstate="print"/>
          <a:srcRect r="67088"/>
          <a:stretch>
            <a:fillRect/>
          </a:stretch>
        </p:blipFill>
        <p:spPr bwMode="auto">
          <a:xfrm>
            <a:off x="5257800" y="1340768"/>
            <a:ext cx="3886200" cy="4983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0163"/>
            <a:ext cx="9144000" cy="14509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</a:rPr>
              <a:t>Алгоритм оказания первой помощи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при инородном теле верхних дыхательных путей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9144000" cy="4896544"/>
          </a:xfrm>
        </p:spPr>
        <p:txBody>
          <a:bodyPr>
            <a:normAutofit/>
          </a:bodyPr>
          <a:lstStyle/>
          <a:p>
            <a:pPr lvl="1"/>
            <a:r>
              <a:rPr lang="ru-RU" sz="2400" dirty="0" smtClean="0"/>
              <a:t>1. Встать позади пострадавшего, наклонить  его вперед, основанием ладони нанеси 5 резких ударов между лопатками.</a:t>
            </a:r>
          </a:p>
          <a:p>
            <a:pPr lvl="1"/>
            <a:r>
              <a:rPr lang="ru-RU" sz="2400" dirty="0" smtClean="0"/>
              <a:t>2. Прием </a:t>
            </a:r>
            <a:r>
              <a:rPr lang="ru-RU" sz="2400" dirty="0" err="1" smtClean="0"/>
              <a:t>Геймлиха</a:t>
            </a:r>
            <a:r>
              <a:rPr lang="ru-RU" sz="2400" dirty="0" smtClean="0"/>
              <a:t>. Инородное тело выталкивается нажатием на верхнюю часть живота. Встать  позади пострадавшего, обхватить его руками и сцепить их в замок чуть выше его пупка и резко надавить 5 раз.</a:t>
            </a:r>
          </a:p>
          <a:p>
            <a:endParaRPr lang="ru-RU" dirty="0"/>
          </a:p>
        </p:txBody>
      </p:sp>
      <p:pic>
        <p:nvPicPr>
          <p:cNvPr id="4" name="Picture 2" descr="C:\Users\user\Desktop\вот.jpg"/>
          <p:cNvPicPr>
            <a:picLocks noChangeAspect="1" noChangeArrowheads="1"/>
          </p:cNvPicPr>
          <p:nvPr/>
        </p:nvPicPr>
        <p:blipFill>
          <a:blip r:embed="rId2" cstate="print"/>
          <a:srcRect l="8889" t="22222" r="43333" b="741"/>
          <a:stretch>
            <a:fillRect/>
          </a:stretch>
        </p:blipFill>
        <p:spPr bwMode="auto">
          <a:xfrm>
            <a:off x="457200" y="3505200"/>
            <a:ext cx="2331427" cy="2819400"/>
          </a:xfrm>
          <a:prstGeom prst="rect">
            <a:avLst/>
          </a:prstGeom>
          <a:noFill/>
        </p:spPr>
      </p:pic>
      <p:pic>
        <p:nvPicPr>
          <p:cNvPr id="5" name="Picture 2" descr="C:\Users\user\Desktop\верх.jpg"/>
          <p:cNvPicPr>
            <a:picLocks noChangeAspect="1" noChangeArrowheads="1"/>
          </p:cNvPicPr>
          <p:nvPr/>
        </p:nvPicPr>
        <p:blipFill>
          <a:blip r:embed="rId3" cstate="print"/>
          <a:srcRect l="13333" t="9630" r="14444" b="13333"/>
          <a:stretch>
            <a:fillRect/>
          </a:stretch>
        </p:blipFill>
        <p:spPr bwMode="auto">
          <a:xfrm>
            <a:off x="3004185" y="3537015"/>
            <a:ext cx="3181350" cy="2545080"/>
          </a:xfrm>
          <a:prstGeom prst="rect">
            <a:avLst/>
          </a:prstGeom>
          <a:noFill/>
        </p:spPr>
      </p:pic>
      <p:pic>
        <p:nvPicPr>
          <p:cNvPr id="6" name="Picture 2" descr="C:\Users\user\Desktop\сам.jpg"/>
          <p:cNvPicPr>
            <a:picLocks noChangeAspect="1" noChangeArrowheads="1"/>
          </p:cNvPicPr>
          <p:nvPr/>
        </p:nvPicPr>
        <p:blipFill>
          <a:blip r:embed="rId4" cstate="print"/>
          <a:srcRect t="4444" b="9630"/>
          <a:stretch>
            <a:fillRect/>
          </a:stretch>
        </p:blipFill>
        <p:spPr bwMode="auto">
          <a:xfrm>
            <a:off x="6001265" y="3537016"/>
            <a:ext cx="3142735" cy="278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</a:rPr>
              <a:t>Алгоритм оказания первой помощи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при травмах различных областей тела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Производим тщательный осмотр: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Головы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Шеи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Груди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Спины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Живота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Таза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Конечностей</a:t>
            </a:r>
            <a:endParaRPr lang="ru-RU" sz="2800" dirty="0"/>
          </a:p>
        </p:txBody>
      </p:sp>
      <p:pic>
        <p:nvPicPr>
          <p:cNvPr id="3074" name="Picture 2" descr="C:\Users\user\Desktop\по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47880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820472" cy="889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+mn-lt"/>
              </a:rPr>
              <a:t>Алгоритм оказания первой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помощи при</a:t>
            </a:r>
            <a:r>
              <a:rPr lang="ru-RU" sz="4000" dirty="0" smtClean="0">
                <a:latin typeface="+mn-lt"/>
              </a:rPr>
              <a:t> 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травмах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5004048" cy="4903440"/>
          </a:xfrm>
        </p:spPr>
        <p:txBody>
          <a:bodyPr>
            <a:normAutofit/>
          </a:bodyPr>
          <a:lstStyle/>
          <a:p>
            <a:pPr lvl="1"/>
            <a:r>
              <a:rPr lang="ru-RU" sz="3200" dirty="0" err="1" smtClean="0"/>
              <a:t>Окклюзионная</a:t>
            </a:r>
            <a:r>
              <a:rPr lang="ru-RU" sz="3200" dirty="0" smtClean="0"/>
              <a:t> повязка (герметизирующая) при ранениях грудной клетки.</a:t>
            </a:r>
          </a:p>
          <a:p>
            <a:pPr lvl="1"/>
            <a:r>
              <a:rPr lang="ru-RU" sz="3200" dirty="0" smtClean="0"/>
              <a:t>Иммобилизация с помощью подручных средств.</a:t>
            </a:r>
          </a:p>
          <a:p>
            <a:pPr lvl="1"/>
            <a:r>
              <a:rPr lang="ru-RU" sz="3200" dirty="0" smtClean="0"/>
              <a:t>Фиксация шейного отдела.</a:t>
            </a:r>
          </a:p>
          <a:p>
            <a:pPr lvl="1"/>
            <a:r>
              <a:rPr lang="ru-RU" sz="3200" dirty="0" smtClean="0"/>
              <a:t>Фиксация позвоночника.</a:t>
            </a:r>
          </a:p>
          <a:p>
            <a:pPr lvl="1"/>
            <a:r>
              <a:rPr lang="ru-RU" sz="3200" dirty="0" smtClean="0"/>
              <a:t>Местное охлаждение.</a:t>
            </a:r>
            <a:endParaRPr lang="ru-RU" sz="3200" dirty="0"/>
          </a:p>
        </p:txBody>
      </p:sp>
      <p:pic>
        <p:nvPicPr>
          <p:cNvPr id="4098" name="Picture 2" descr="C:\Users\user\Desktop\оклюз.jpg"/>
          <p:cNvPicPr>
            <a:picLocks noChangeAspect="1" noChangeArrowheads="1"/>
          </p:cNvPicPr>
          <p:nvPr/>
        </p:nvPicPr>
        <p:blipFill>
          <a:blip r:embed="rId2" cstate="print"/>
          <a:srcRect l="6857" t="32353"/>
          <a:stretch>
            <a:fillRect/>
          </a:stretch>
        </p:blipFill>
        <p:spPr bwMode="auto">
          <a:xfrm>
            <a:off x="6286512" y="642918"/>
            <a:ext cx="2643206" cy="2209800"/>
          </a:xfrm>
          <a:prstGeom prst="rect">
            <a:avLst/>
          </a:prstGeom>
          <a:noFill/>
        </p:spPr>
      </p:pic>
      <p:pic>
        <p:nvPicPr>
          <p:cNvPr id="4099" name="Picture 3" descr="C:\Users\user\Desktop\имоб.gif"/>
          <p:cNvPicPr>
            <a:picLocks noChangeAspect="1" noChangeArrowheads="1"/>
          </p:cNvPicPr>
          <p:nvPr/>
        </p:nvPicPr>
        <p:blipFill>
          <a:blip r:embed="rId3" cstate="print"/>
          <a:srcRect l="4831" r="11435"/>
          <a:stretch>
            <a:fillRect/>
          </a:stretch>
        </p:blipFill>
        <p:spPr bwMode="auto">
          <a:xfrm>
            <a:off x="5105400" y="2819400"/>
            <a:ext cx="3810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367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+mn-lt"/>
              </a:rPr>
              <a:t>Алгоритм оказания первой помощи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при ожогах, эффектах воздействия высоких температур, теплового излучения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46263"/>
            <a:ext cx="9144000" cy="439104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Ожог- повреждение тканей организма, вызванное действием высокой температуры или некоторых химических веществ.</a:t>
            </a:r>
          </a:p>
          <a:p>
            <a:endParaRPr lang="ru-RU" sz="2800" dirty="0" smtClean="0"/>
          </a:p>
          <a:p>
            <a:r>
              <a:rPr lang="ru-RU" sz="2800" dirty="0" smtClean="0"/>
              <a:t>Различают 4 степени ожога:</a:t>
            </a:r>
          </a:p>
          <a:p>
            <a:r>
              <a:rPr lang="ru-RU" sz="2800" dirty="0" smtClean="0"/>
              <a:t>Покраснение кожи;</a:t>
            </a:r>
          </a:p>
          <a:p>
            <a:r>
              <a:rPr lang="ru-RU" sz="2800" dirty="0" smtClean="0"/>
              <a:t>Образование пузырей;</a:t>
            </a:r>
          </a:p>
          <a:p>
            <a:r>
              <a:rPr lang="ru-RU" sz="2800" dirty="0" smtClean="0"/>
              <a:t>Омертвение всей толщи кожи;</a:t>
            </a:r>
          </a:p>
          <a:p>
            <a:r>
              <a:rPr lang="ru-RU" sz="2800" dirty="0" smtClean="0"/>
              <a:t>Обугливание тканей.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96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Алгоритм первой помощи при термических ожогах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8964488" cy="51125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Обеспечить собственную безопасность.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Обеспечить безопасность пострадавшего.</a:t>
            </a:r>
          </a:p>
          <a:p>
            <a:r>
              <a:rPr lang="ru-RU" sz="2400" dirty="0" smtClean="0"/>
              <a:t>3. Потушить горящую одежду .</a:t>
            </a:r>
          </a:p>
          <a:p>
            <a:r>
              <a:rPr lang="ru-RU" sz="2400" dirty="0" smtClean="0"/>
              <a:t>4. Вызвать «скорую помощь».</a:t>
            </a:r>
          </a:p>
          <a:p>
            <a:r>
              <a:rPr lang="ru-RU" sz="2400" dirty="0" smtClean="0"/>
              <a:t>5. Охладить ожоговую поверхность водой в течении  20 минут (при возможности).</a:t>
            </a:r>
          </a:p>
          <a:p>
            <a:r>
              <a:rPr lang="ru-RU" sz="2400" dirty="0" smtClean="0"/>
              <a:t>6. Не вскрывать пузыри, не удалять из раны прилипшую одежду, посторонние предметы.</a:t>
            </a:r>
          </a:p>
          <a:p>
            <a:r>
              <a:rPr lang="ru-RU" sz="2400" dirty="0" smtClean="0"/>
              <a:t>7. Наложить на рану стерильную повязку и обеспечить холод поверх повязки.</a:t>
            </a:r>
          </a:p>
          <a:p>
            <a:r>
              <a:rPr lang="ru-RU" sz="2400" dirty="0" smtClean="0"/>
              <a:t>8. Дать обильное питье пострадавшему.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Прекращение воздействия опасных химических веществ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4648200" cy="5242595"/>
          </a:xfrm>
        </p:spPr>
        <p:txBody>
          <a:bodyPr/>
          <a:lstStyle/>
          <a:p>
            <a:r>
              <a:rPr lang="ru-RU" sz="4000" dirty="0" smtClean="0"/>
              <a:t>Промывание желудка – прием воды и вызывание рвоты.</a:t>
            </a:r>
          </a:p>
          <a:p>
            <a:r>
              <a:rPr lang="ru-RU" sz="4000" dirty="0" smtClean="0"/>
              <a:t>Промывание проточной водой поврежденной поверхности.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р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733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9144000" cy="12062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Отморожение и другие эффекты воздействия низких температур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</a:t>
            </a:r>
            <a:r>
              <a:rPr lang="ru-RU" sz="4600" dirty="0" smtClean="0"/>
              <a:t>	</a:t>
            </a:r>
            <a:r>
              <a:rPr lang="ru-RU" sz="5500" dirty="0" smtClean="0"/>
              <a:t>Можно получить при температуре воздуха выше нуля при высокой влажности и сильном ветре.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Способствуют отморожению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тесная обувь,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длительная неподвижность,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травмы, кровопотери,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недостаток пищи,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усталость, стресс,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алкогольное  опьянение,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 smtClean="0"/>
              <a:t>	курение на морозе.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мороз.jpg"/>
          <p:cNvPicPr>
            <a:picLocks noChangeAspect="1" noChangeArrowheads="1"/>
          </p:cNvPicPr>
          <p:nvPr/>
        </p:nvPicPr>
        <p:blipFill>
          <a:blip r:embed="rId2" cstate="print"/>
          <a:srcRect l="21667" t="32827" r="21667" b="8815"/>
          <a:stretch>
            <a:fillRect/>
          </a:stretch>
        </p:blipFill>
        <p:spPr bwMode="auto">
          <a:xfrm>
            <a:off x="5508104" y="2924944"/>
            <a:ext cx="3635896" cy="378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Алгоритм оказания первой помощи при отморожениях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412776"/>
            <a:ext cx="8964488" cy="4752527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Перенести пострадавшего в теплое помещение.</a:t>
            </a:r>
          </a:p>
          <a:p>
            <a:r>
              <a:rPr lang="ru-RU" sz="2800" dirty="0" smtClean="0"/>
              <a:t>2. Укутать отмороженные участки тела несколькими слоями одежды, одеял (не ускорять согревание - сначала должно восстановиться кровообращение).</a:t>
            </a:r>
          </a:p>
          <a:p>
            <a:r>
              <a:rPr lang="ru-RU" sz="2800" dirty="0" smtClean="0"/>
              <a:t>3. Не растирать отмороженные участки снегом.</a:t>
            </a:r>
          </a:p>
          <a:p>
            <a:r>
              <a:rPr lang="ru-RU" sz="2800" dirty="0" smtClean="0"/>
              <a:t>4. При возможности (необходимости) переодеть в сухую одежду.</a:t>
            </a:r>
          </a:p>
          <a:p>
            <a:r>
              <a:rPr lang="ru-RU" sz="2800" dirty="0" smtClean="0"/>
              <a:t>5. Дать пострадавшему обильное горячее сладкое питье, горячую пищу (не алкоголь).</a:t>
            </a:r>
          </a:p>
          <a:p>
            <a:r>
              <a:rPr lang="ru-RU" sz="2800" dirty="0" smtClean="0"/>
              <a:t>6. Вызвать «скорую помощь».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План презентации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685800"/>
            <a:ext cx="8784976" cy="5551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1. Цели, задачи просветительского проекта.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2. Понятие и определение «Первая помощь».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3. Нормативно-правовая база.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4. Перечень состояний, при которых оказывается первая помощь.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5. Алгоритмы оказания первой помощи: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а) При нарушении сознания;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б) Наружном кровотечении;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в) Инородном теле верхних дыхательных путей;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г</a:t>
            </a:r>
            <a:r>
              <a:rPr lang="ru-RU" sz="2400" dirty="0" smtClean="0"/>
              <a:t>) Травмах;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 smtClean="0"/>
              <a:t>д</a:t>
            </a:r>
            <a:r>
              <a:rPr lang="ru-RU" sz="2400" dirty="0" smtClean="0"/>
              <a:t>) Ожогах;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е</a:t>
            </a:r>
            <a:r>
              <a:rPr lang="ru-RU" sz="2400" dirty="0" smtClean="0"/>
              <a:t>) Отморожениях;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ж</a:t>
            </a:r>
            <a:r>
              <a:rPr lang="ru-RU" sz="2400" dirty="0" smtClean="0"/>
              <a:t>) Отравлениях.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з) Сердечно-легочная реанимация.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6. Вывод.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Отравления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44000" cy="496855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Поступление токсического вещества  возможно:</a:t>
            </a:r>
          </a:p>
          <a:p>
            <a:r>
              <a:rPr lang="ru-RU" sz="4000" dirty="0" smtClean="0"/>
              <a:t>1. Через рот.</a:t>
            </a:r>
          </a:p>
          <a:p>
            <a:r>
              <a:rPr lang="ru-RU" sz="4000" dirty="0" smtClean="0"/>
              <a:t>2. Через дыхательные пути.</a:t>
            </a:r>
          </a:p>
          <a:p>
            <a:r>
              <a:rPr lang="ru-RU" sz="4000" dirty="0" smtClean="0"/>
              <a:t>3. При укусах ядовитых </a:t>
            </a:r>
          </a:p>
          <a:p>
            <a:r>
              <a:rPr lang="ru-RU" sz="4000" dirty="0" smtClean="0"/>
              <a:t>змей, насекомых.</a:t>
            </a:r>
          </a:p>
          <a:p>
            <a:r>
              <a:rPr lang="ru-RU" sz="4000" dirty="0" smtClean="0"/>
              <a:t>4. Другое…</a:t>
            </a:r>
            <a:endParaRPr lang="ru-RU" sz="4000" dirty="0"/>
          </a:p>
        </p:txBody>
      </p:sp>
      <p:pic>
        <p:nvPicPr>
          <p:cNvPr id="3074" name="Picture 2" descr="C:\Users\user\Desktop\бяк.jpg"/>
          <p:cNvPicPr>
            <a:picLocks noChangeAspect="1" noChangeArrowheads="1"/>
          </p:cNvPicPr>
          <p:nvPr/>
        </p:nvPicPr>
        <p:blipFill>
          <a:blip r:embed="rId2" cstate="print"/>
          <a:srcRect l="14649" t="45110" r="23093"/>
          <a:stretch>
            <a:fillRect/>
          </a:stretch>
        </p:blipFill>
        <p:spPr bwMode="auto">
          <a:xfrm>
            <a:off x="5580112" y="3861048"/>
            <a:ext cx="35638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1"/>
            <a:ext cx="9144000" cy="10081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Алгоритм первой помощи при поступлении токсического  вещества через рот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9144000" cy="53564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Вызовите «скорую помощь».</a:t>
            </a:r>
          </a:p>
          <a:p>
            <a:r>
              <a:rPr lang="ru-RU" dirty="0" smtClean="0"/>
              <a:t>2. Выясните обстоятельства произошедшего (если возможно, передайте остатки токсического вещества прибывшим медикам).</a:t>
            </a:r>
          </a:p>
          <a:p>
            <a:r>
              <a:rPr lang="ru-RU" dirty="0" smtClean="0"/>
              <a:t>3. Первичное удаление яда осуществлять только по согласованию со специалистами-токсикологами (если  в стационар нельзя доставить в течение 1 часа).</a:t>
            </a:r>
          </a:p>
          <a:p>
            <a:r>
              <a:rPr lang="ru-RU" dirty="0" smtClean="0"/>
              <a:t>4. Прием активированного угля 1 г/кг массы тела пострадавшего (не позднее 60 минут).</a:t>
            </a:r>
          </a:p>
          <a:p>
            <a:r>
              <a:rPr lang="ru-RU" dirty="0" smtClean="0"/>
              <a:t>5. Современные рекомендации исключают промывание желудка при отравлении ч/</a:t>
            </a:r>
            <a:r>
              <a:rPr lang="ru-RU" dirty="0" err="1" smtClean="0"/>
              <a:t>з</a:t>
            </a:r>
            <a:r>
              <a:rPr lang="ru-RU" dirty="0" smtClean="0"/>
              <a:t> рот (!), т.к. риск при провокации рвоты превышает пользу.</a:t>
            </a:r>
          </a:p>
          <a:p>
            <a:r>
              <a:rPr lang="ru-RU" dirty="0" smtClean="0"/>
              <a:t>6. Молоко противопоказано, т.к. ускоряет всасывание (исключение - отравления кислотами, щелочами, фторидами). Необходима консультация специалиста-токсиколога!</a:t>
            </a:r>
          </a:p>
          <a:p>
            <a:r>
              <a:rPr lang="ru-RU" dirty="0" smtClean="0"/>
              <a:t>7. Если </a:t>
            </a:r>
            <a:r>
              <a:rPr lang="ru-RU" dirty="0"/>
              <a:t>пострадавший без сознания, определить наличие у него самостоятельного дыхания.</a:t>
            </a:r>
          </a:p>
          <a:p>
            <a:r>
              <a:rPr lang="ru-RU" dirty="0" smtClean="0"/>
              <a:t>8. </a:t>
            </a:r>
            <a:r>
              <a:rPr lang="ru-RU" dirty="0"/>
              <a:t>При отсутствии признаков жизни приступить к проведению сердечно-легочной реанимации.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Сердечно-легочная реанимация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56793"/>
            <a:ext cx="8964488" cy="4312196"/>
          </a:xfrm>
        </p:spPr>
        <p:txBody>
          <a:bodyPr/>
          <a:lstStyle/>
          <a:p>
            <a:r>
              <a:rPr lang="ru-RU" sz="4800" dirty="0" smtClean="0"/>
              <a:t>Остановка  дыхания и кровообращения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Фильм «Базовая сердечно-легочная реанимация».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9144000" cy="7920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Вывод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640960" cy="51125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Знание правил оказания первой помощи поможет  Вам сохранить жизнь и здоровье человека, попавшего в </a:t>
            </a:r>
            <a:r>
              <a:rPr lang="ru-RU" sz="3600" dirty="0" err="1" smtClean="0"/>
              <a:t>жизнеугрожающую</a:t>
            </a:r>
            <a:r>
              <a:rPr lang="ru-RU" sz="3600" dirty="0" smtClean="0"/>
              <a:t> ситуацию.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Почему нужно учить детей оказывать первую помощь?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4968552"/>
          </a:xfrm>
        </p:spPr>
        <p:txBody>
          <a:bodyPr>
            <a:noAutofit/>
          </a:bodyPr>
          <a:lstStyle/>
          <a:p>
            <a:pPr lvl="1"/>
            <a:r>
              <a:rPr lang="ru-RU" sz="3600" dirty="0" smtClean="0"/>
              <a:t>Большинство поведенческих стереотипов закладывается в детском возрасте и в дальнейшем приобретает стабильный характер.</a:t>
            </a:r>
          </a:p>
          <a:p>
            <a:pPr lvl="1"/>
            <a:r>
              <a:rPr lang="ru-RU" sz="3600" dirty="0" smtClean="0"/>
              <a:t>Опыт многих стран свидетельствует об эффективности и экономической целесообразности формирования у детей норм поведения и привычек, обеспечивающих здоровый образ жизни.</a:t>
            </a:r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892480" cy="908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Просветительские мероприятия в ходе летней оздоровительной кампании-2018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5616624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   </a:t>
            </a:r>
            <a:r>
              <a:rPr lang="ru-RU" sz="2800" dirty="0" smtClean="0"/>
              <a:t>Девиз</a:t>
            </a:r>
            <a:r>
              <a:rPr lang="en-US" sz="2800" dirty="0" smtClean="0"/>
              <a:t> </a:t>
            </a:r>
            <a:r>
              <a:rPr lang="ru-RU" sz="2800" dirty="0" smtClean="0"/>
              <a:t>летней оздоровительной кампании</a:t>
            </a:r>
            <a:r>
              <a:rPr lang="en-US" sz="2800" dirty="0" smtClean="0"/>
              <a:t>-</a:t>
            </a:r>
            <a:r>
              <a:rPr lang="ru-RU" sz="2800" dirty="0" smtClean="0"/>
              <a:t>2018</a:t>
            </a:r>
            <a:r>
              <a:rPr lang="en-US" sz="2800" dirty="0" smtClean="0"/>
              <a:t>: </a:t>
            </a:r>
            <a:r>
              <a:rPr lang="ru-RU" sz="2800" dirty="0" smtClean="0">
                <a:solidFill>
                  <a:schemeClr val="accent2"/>
                </a:solidFill>
              </a:rPr>
              <a:t>«Предотвратить, спасти, помочь!»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Просветительское мероприятие должно состоять из двух частей</a:t>
            </a:r>
            <a:r>
              <a:rPr lang="en-US" sz="2800" dirty="0" smtClean="0"/>
              <a:t>: </a:t>
            </a:r>
            <a:r>
              <a:rPr lang="ru-RU" sz="2800" dirty="0" smtClean="0"/>
              <a:t>информационной и активного обучения.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Обучение оказанию первой помощи можно начинать с 7-летнего возраста.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Оптимальное количество присутствующих на одном мероприятии 24- 30человек.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Мероприятие должно проводится в </a:t>
            </a:r>
            <a:r>
              <a:rPr lang="ru-RU" sz="2800" dirty="0" smtClean="0"/>
              <a:t>помещении, оборудованном техническими средствами для представления лекционного материала, желательно тренажером для приемов сердечно-легочной реанимации.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	</a:t>
            </a:r>
          </a:p>
          <a:p>
            <a:pPr lvl="1">
              <a:buNone/>
            </a:pPr>
            <a:endParaRPr lang="ru-RU" sz="2600" dirty="0" smtClean="0"/>
          </a:p>
          <a:p>
            <a:pPr lvl="1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715518" lvl="1" indent="-514350">
              <a:buAutoNum type="arabicPeriod" startAt="3"/>
            </a:pPr>
            <a:endParaRPr lang="ru-RU" sz="26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892480" cy="134076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Проведение просветительского мероприятия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504056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   </a:t>
            </a:r>
            <a:r>
              <a:rPr lang="ru-RU" sz="3600" dirty="0" smtClean="0"/>
              <a:t>В информационной части просветительского мероприятия (20-25 минут)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- используя Методические рекомендации «Оказание первой помощи детям», рассказывается о первой помощи при </a:t>
            </a:r>
            <a:r>
              <a:rPr lang="ru-RU" sz="3600" dirty="0" err="1" smtClean="0"/>
              <a:t>жизнеугрожающих</a:t>
            </a:r>
            <a:r>
              <a:rPr lang="ru-RU" sz="3600" dirty="0" smtClean="0"/>
              <a:t> состояниях,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- демонстрируется видеоролик «Базовая сердечно-легочная реанимация».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	</a:t>
            </a:r>
          </a:p>
          <a:p>
            <a:pPr lvl="1">
              <a:buNone/>
            </a:pPr>
            <a:endParaRPr lang="ru-RU" sz="2600" dirty="0" smtClean="0"/>
          </a:p>
          <a:p>
            <a:pPr lvl="1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715518" lvl="1" indent="-514350">
              <a:buAutoNum type="arabicPeriod" startAt="3"/>
            </a:pPr>
            <a:endParaRPr lang="ru-RU" sz="26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892480" cy="13407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Проведение просветительского мероприятия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504056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  </a:t>
            </a:r>
            <a:r>
              <a:rPr lang="ru-RU" sz="2900" dirty="0" smtClean="0"/>
              <a:t>Во второй части мероприятия (20-25 минут) проводится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 - тестирование каждого слушателя. 8 вопросов с вариантами ответов.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- игра «</a:t>
            </a:r>
            <a:r>
              <a:rPr lang="ru-RU" sz="2900" dirty="0" err="1" smtClean="0"/>
              <a:t>Выручайка</a:t>
            </a:r>
            <a:r>
              <a:rPr lang="ru-RU" sz="2900" dirty="0" smtClean="0"/>
              <a:t>». Присутствующих делят на команды по три человека, выбирают капитанов. Капитаны после обсуждения с командой рассказывают оказание первой помощи при определенном </a:t>
            </a:r>
            <a:r>
              <a:rPr lang="ru-RU" sz="2900" dirty="0" err="1" smtClean="0"/>
              <a:t>жизнеугрожающем</a:t>
            </a:r>
            <a:r>
              <a:rPr lang="ru-RU" sz="2900" dirty="0" smtClean="0"/>
              <a:t> состоянии, команда дополняет ответ.	</a:t>
            </a:r>
          </a:p>
          <a:p>
            <a:pPr lvl="1">
              <a:buNone/>
            </a:pPr>
            <a:r>
              <a:rPr lang="ru-RU" sz="2900" dirty="0" smtClean="0"/>
              <a:t>- применение желающими приемов реанимации на тренажере. 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715518" lvl="1" indent="-514350">
              <a:buAutoNum type="arabicPeriod" startAt="3"/>
            </a:pPr>
            <a:endParaRPr lang="ru-RU" sz="2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743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	</a:t>
            </a:r>
            <a:r>
              <a:rPr lang="ru-RU" sz="2600" b="1" dirty="0" smtClean="0">
                <a:latin typeface="+mn-lt"/>
              </a:rPr>
              <a:t>Цель просветительского проекта </a:t>
            </a:r>
            <a:r>
              <a:rPr lang="ru-RU" sz="2600" dirty="0" smtClean="0">
                <a:latin typeface="+mn-lt"/>
              </a:rPr>
              <a:t>-  привить подросткам систему </a:t>
            </a:r>
            <a:r>
              <a:rPr lang="ru-RU" sz="2600" dirty="0">
                <a:latin typeface="+mn-lt"/>
              </a:rPr>
              <a:t>безопасного поведения в экстремальной ситуации</a:t>
            </a:r>
            <a:r>
              <a:rPr lang="ru-RU" sz="2600" dirty="0" smtClean="0">
                <a:latin typeface="+mn-lt"/>
              </a:rPr>
              <a:t>.</a:t>
            </a:r>
            <a:br>
              <a:rPr lang="ru-RU" sz="2600" dirty="0" smtClean="0">
                <a:latin typeface="+mn-lt"/>
              </a:rPr>
            </a:br>
            <a:r>
              <a:rPr lang="ru-RU" sz="2600" dirty="0">
                <a:latin typeface="+mn-lt"/>
              </a:rPr>
              <a:t/>
            </a:r>
            <a:br>
              <a:rPr lang="ru-RU" sz="2600" dirty="0">
                <a:latin typeface="+mn-lt"/>
              </a:rPr>
            </a:br>
            <a:r>
              <a:rPr lang="ru-RU" sz="2600" dirty="0" smtClean="0">
                <a:latin typeface="+mn-lt"/>
              </a:rPr>
              <a:t>	</a:t>
            </a:r>
            <a:r>
              <a:rPr lang="ru-RU" sz="2600" b="1" dirty="0" smtClean="0">
                <a:latin typeface="+mn-lt"/>
              </a:rPr>
              <a:t>Задача </a:t>
            </a:r>
            <a:r>
              <a:rPr lang="ru-RU" sz="2600" b="1" dirty="0">
                <a:latin typeface="+mn-lt"/>
              </a:rPr>
              <a:t>просветительского проекта </a:t>
            </a:r>
            <a:r>
              <a:rPr lang="ru-RU" sz="2600" dirty="0" smtClean="0">
                <a:latin typeface="+mn-lt"/>
              </a:rPr>
              <a:t>-  обучить подростков методам само и взаимопомощи при </a:t>
            </a:r>
            <a:r>
              <a:rPr lang="ru-RU" sz="2600" dirty="0">
                <a:latin typeface="+mn-lt"/>
              </a:rPr>
              <a:t>оказании первой </a:t>
            </a:r>
            <a:r>
              <a:rPr lang="ru-RU" sz="2600" dirty="0" smtClean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помощи пострадавшему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2636912"/>
            <a:ext cx="9036496" cy="3748013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 smtClean="0"/>
              <a:t> 	</a:t>
            </a:r>
            <a:r>
              <a:rPr lang="ru-RU" sz="2400" b="1" dirty="0" smtClean="0">
                <a:solidFill>
                  <a:schemeClr val="tx1"/>
                </a:solidFill>
              </a:rPr>
              <a:t>Первая помощь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это комплекс срочных простейших мероприятий  производимых до   оказания медицинской помощи, оказываемый гражданам при несчастных случаях,  травмах, отравлениях и других состояниях и заболеваниях, угрожающих их жизни и здоровью.</a:t>
            </a:r>
          </a:p>
          <a:p>
            <a:pPr marL="0" indent="0">
              <a:buNone/>
            </a:pPr>
            <a:r>
              <a:rPr lang="ru-RU" sz="2400" dirty="0" smtClean="0"/>
              <a:t>	Не </a:t>
            </a:r>
            <a:r>
              <a:rPr lang="ru-RU" sz="2400" dirty="0"/>
              <a:t>является видом медицинской помощи и может быть оказана любым человеком, оказавшимся на месте происшествия без использования специальных медицинских  инструментов, оборудования, лекарств и проведения медицинских манипуляций.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"/>
            <a:ext cx="9036496" cy="112474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10 простых советов для педагогов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196752"/>
            <a:ext cx="9036496" cy="4968551"/>
          </a:xfrm>
        </p:spPr>
        <p:txBody>
          <a:bodyPr/>
          <a:lstStyle/>
          <a:p>
            <a:r>
              <a:rPr lang="ru-RU" sz="4000" dirty="0" smtClean="0"/>
              <a:t>1. Убедитесь, что вы и дети находитесь в безопасном месте.</a:t>
            </a:r>
          </a:p>
          <a:p>
            <a:r>
              <a:rPr lang="ru-RU" sz="4000" dirty="0" smtClean="0"/>
              <a:t>2. Проанализировав ситуацию, решите, кто из детей пострадал в наибольшей степени, какого рода помощь требуется.</a:t>
            </a:r>
          </a:p>
          <a:p>
            <a:r>
              <a:rPr lang="ru-RU" sz="4000" dirty="0" smtClean="0"/>
              <a:t>3. По возможности немедленно звоните «112».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828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4. Если вы понимаете, что сами находитесь в нестабильном эмоциональном состоянии</a:t>
            </a:r>
            <a:r>
              <a:rPr lang="en-US" sz="4400" dirty="0" smtClean="0">
                <a:latin typeface="+mn-lt"/>
              </a:rPr>
              <a:t>: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900" dirty="0" smtClean="0"/>
              <a:t>Примите устойчивое положение (сидя, стоя), упираясь ногами в пол. Сконцентрируйте внимание на своем дыхании, старайтесь дышать медленно.</a:t>
            </a:r>
          </a:p>
          <a:p>
            <a:pPr>
              <a:buNone/>
            </a:pPr>
            <a:r>
              <a:rPr lang="ru-RU" sz="3900" dirty="0" smtClean="0"/>
              <a:t>		Слегка постукивайте пальцами или кистями рук по своим коленям. Медленно рассмотрите предметы окружающей обстановки, постарайтесь мысленно описать или посчитать то, что вы видите, слышите.</a:t>
            </a:r>
            <a:endParaRPr lang="ru-RU" sz="3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928992" cy="6436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700" dirty="0" smtClean="0"/>
              <a:t>5. Подумайте, кто может вам оказать помощь. Не пытайтесь все сделать самостоятельно, разделите нагрузку и ответственность с коллегами.</a:t>
            </a:r>
          </a:p>
          <a:p>
            <a:pPr>
              <a:buNone/>
            </a:pPr>
            <a:r>
              <a:rPr lang="ru-RU" sz="3700" dirty="0" smtClean="0"/>
              <a:t>		6. Если не с кем разделить ответственность, действуйте по принципу «не навреди».</a:t>
            </a:r>
          </a:p>
          <a:p>
            <a:pPr>
              <a:buNone/>
            </a:pPr>
            <a:r>
              <a:rPr lang="ru-RU" sz="3700" dirty="0" smtClean="0"/>
              <a:t>		7. После выполнения необходимых для спасения жизни ребенка действий постарайтесь избавить его от посторонних взглядов. Дайте ребенку понять, что он в безопасности.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9036496" cy="6048671"/>
          </a:xfrm>
        </p:spPr>
        <p:txBody>
          <a:bodyPr>
            <a:normAutofit/>
          </a:bodyPr>
          <a:lstStyle/>
          <a:p>
            <a:pPr lvl="1"/>
            <a:r>
              <a:rPr lang="ru-RU" sz="4400" dirty="0" smtClean="0"/>
              <a:t>8. Если ваша помощь требуется в течении длительного времени, распределяйте нагрузку разумно, выделяя короткие промежутки для вашего отдыха и еды.</a:t>
            </a:r>
          </a:p>
          <a:p>
            <a:pPr lvl="1"/>
            <a:endParaRPr lang="ru-RU" sz="4400" dirty="0" smtClean="0"/>
          </a:p>
          <a:p>
            <a:pPr lvl="1"/>
            <a:r>
              <a:rPr lang="ru-RU" sz="4400" dirty="0" smtClean="0"/>
              <a:t>9. Помните, не со всеми ситуациями вы можете справиться: просто делайте то, что возможно. </a:t>
            </a:r>
            <a:endParaRPr lang="ru-RU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6632"/>
            <a:ext cx="9036496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		10. После того, как кризисная ситуация миновала, оцените свое психологическое состояние (сон, чувство вины). При необходимости обратитесь к специалисту. </a:t>
            </a:r>
            <a:endParaRPr lang="ru-RU" sz="3600" dirty="0"/>
          </a:p>
        </p:txBody>
      </p:sp>
      <p:pic>
        <p:nvPicPr>
          <p:cNvPr id="6146" name="Picture 2" descr="C:\Users\user\Desktop\рел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136904" cy="411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3"/>
            <a:ext cx="8964488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Психологическая поддержка пострадавшему ребенку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72817"/>
            <a:ext cx="9144000" cy="4392488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3600" dirty="0" smtClean="0"/>
              <a:t>1. Выясните, находится ли пострадавший в сознании.</a:t>
            </a:r>
          </a:p>
          <a:p>
            <a:pPr lvl="1"/>
            <a:r>
              <a:rPr lang="ru-RU" sz="3600" dirty="0" smtClean="0"/>
              <a:t>2. Расположитесь рядом с ним, чтобы ваши глаза и лицо были на уровне его лица.  Деликатно коснитесь его плеча, если оно не является местом поражения. Избегайте прикосновения к голове, лицу, животу.</a:t>
            </a:r>
          </a:p>
          <a:p>
            <a:pPr lvl="1"/>
            <a:r>
              <a:rPr lang="ru-RU" sz="3600" dirty="0" smtClean="0"/>
              <a:t>3. Говорите не громким, но уверенным голосом.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036496" cy="6381328"/>
          </a:xfrm>
        </p:spPr>
        <p:txBody>
          <a:bodyPr>
            <a:noAutofit/>
          </a:bodyPr>
          <a:lstStyle/>
          <a:p>
            <a:pPr lvl="1"/>
            <a:r>
              <a:rPr lang="ru-RU" sz="3400" dirty="0" smtClean="0"/>
              <a:t>4. Успокойте, расскажите, что будет происходить дальше. </a:t>
            </a:r>
          </a:p>
          <a:p>
            <a:pPr lvl="1"/>
            <a:r>
              <a:rPr lang="ru-RU" sz="3400" dirty="0" smtClean="0"/>
              <a:t>5. При ступоре (оцепенении) подстройте свое дыхание под ритм дыхания ребенка, кончиками пальцев массируйте </a:t>
            </a:r>
            <a:r>
              <a:rPr lang="ru-RU" sz="3400" dirty="0" err="1" smtClean="0"/>
              <a:t>акупунктурные</a:t>
            </a:r>
            <a:r>
              <a:rPr lang="ru-RU" sz="3400" dirty="0" smtClean="0"/>
              <a:t> точки, расположенные в надбровной области. Найдите фразы, вызывающие яркие положительные эмоции.</a:t>
            </a:r>
          </a:p>
          <a:p>
            <a:pPr lvl="1"/>
            <a:r>
              <a:rPr lang="ru-RU" sz="3400" dirty="0" smtClean="0"/>
              <a:t>6. При истерике удалите «зрителей», умойте холодной водой, выполняйте простые бытовые действия. Не потакайте желаниям ребенка, не идите у него на поводу.</a:t>
            </a:r>
            <a:endParaRPr lang="ru-RU" sz="3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9144000" cy="5793507"/>
          </a:xfrm>
        </p:spPr>
        <p:txBody>
          <a:bodyPr>
            <a:normAutofit/>
          </a:bodyPr>
          <a:lstStyle/>
          <a:p>
            <a:pPr lvl="1"/>
            <a:r>
              <a:rPr lang="ru-RU" sz="3700" dirty="0" smtClean="0"/>
              <a:t>7. При эмоциональном возбуждении ограничьте двигательную активность, крепко охватив его сзади за спину, обнимите. Дайте выговориться, не вступайте в спор.</a:t>
            </a:r>
          </a:p>
          <a:p>
            <a:pPr lvl="1"/>
            <a:endParaRPr lang="ru-RU" sz="3700" dirty="0" smtClean="0"/>
          </a:p>
          <a:p>
            <a:pPr lvl="1"/>
            <a:r>
              <a:rPr lang="ru-RU" sz="3700" dirty="0" smtClean="0"/>
              <a:t>8. При страхе установите доверительный контакт, положите его руку себе на запястье, ребенок должен чувствовать ваш спокойный пульс.</a:t>
            </a:r>
            <a:endParaRPr lang="ru-RU" sz="3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1967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Психологическая поддержка свидетелей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3"/>
            <a:ext cx="9144000" cy="4896544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1. Оградите их от вида тяжелых ран.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2. Представьтесь, назовите имя, скажите, что пришли помочь.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3. Расскажите ,что происходит и произойдет дальше.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4. Разъясните правила поведения, постарайтесь дать несложные задания.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/>
              <a:t>5. Помните, что свидетели нуждаются в психологической помощи.</a:t>
            </a:r>
            <a:endParaRPr lang="ru-RU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892480" cy="1124744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1026" name="Picture 2" descr="C:\Users\user\Desktop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1"/>
            <a:ext cx="8077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706438"/>
            <a:ext cx="9144000" cy="14509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Нормативно-правовая база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964488" cy="576064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1. Кто </a:t>
            </a:r>
            <a:r>
              <a:rPr lang="ru-RU" sz="2400" dirty="0">
                <a:solidFill>
                  <a:schemeClr val="tx1"/>
                </a:solidFill>
              </a:rPr>
              <a:t>имеет право оказывать первую </a:t>
            </a:r>
            <a:r>
              <a:rPr lang="ru-RU" sz="2400" dirty="0" smtClean="0">
                <a:solidFill>
                  <a:schemeClr val="tx1"/>
                </a:solidFill>
              </a:rPr>
              <a:t>помощь?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	В </a:t>
            </a:r>
            <a:r>
              <a:rPr lang="ru-RU" sz="2400" dirty="0">
                <a:solidFill>
                  <a:schemeClr val="tx1"/>
                </a:solidFill>
              </a:rPr>
              <a:t>актуальной редакции </a:t>
            </a:r>
            <a:r>
              <a:rPr lang="ru-RU" sz="2400" dirty="0" smtClean="0">
                <a:solidFill>
                  <a:schemeClr val="tx1"/>
                </a:solidFill>
              </a:rPr>
              <a:t>Федерального закона № 323-ФЗ от 16.12.2017 г. </a:t>
            </a:r>
            <a:r>
              <a:rPr lang="ru-RU" sz="2400" dirty="0">
                <a:solidFill>
                  <a:schemeClr val="tx1"/>
                </a:solidFill>
              </a:rPr>
              <a:t>первая помощь не является видом  медицинской </a:t>
            </a:r>
            <a:r>
              <a:rPr lang="ru-RU" sz="2400" dirty="0" smtClean="0">
                <a:solidFill>
                  <a:schemeClr val="tx1"/>
                </a:solidFill>
              </a:rPr>
              <a:t>помощи, ее может оказывать любой, владеющий несколькими простыми навыками, гражданин.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2. Кто </a:t>
            </a:r>
            <a:r>
              <a:rPr lang="ru-RU" sz="2400" dirty="0">
                <a:solidFill>
                  <a:schemeClr val="tx1"/>
                </a:solidFill>
              </a:rPr>
              <a:t>обязан оказывать первую помощь?</a:t>
            </a:r>
          </a:p>
          <a:p>
            <a:pPr marL="536575" indent="-536575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	В </a:t>
            </a:r>
            <a:r>
              <a:rPr lang="ru-RU" sz="2400" dirty="0">
                <a:solidFill>
                  <a:schemeClr val="tx1"/>
                </a:solidFill>
              </a:rPr>
              <a:t>соответствии с ч.1 </a:t>
            </a:r>
            <a:r>
              <a:rPr lang="ru-RU" sz="2400" dirty="0" smtClean="0">
                <a:solidFill>
                  <a:schemeClr val="tx1"/>
                </a:solidFill>
              </a:rPr>
              <a:t>ст. </a:t>
            </a:r>
            <a:r>
              <a:rPr lang="ru-RU" sz="2400" dirty="0">
                <a:solidFill>
                  <a:schemeClr val="tx1"/>
                </a:solidFill>
              </a:rPr>
              <a:t>31</a:t>
            </a:r>
            <a:r>
              <a:rPr lang="ru-RU" sz="2400" dirty="0" smtClean="0">
                <a:solidFill>
                  <a:schemeClr val="tx1"/>
                </a:solidFill>
              </a:rPr>
              <a:t>. Федерального закона № 323-ФЗ от 21 ноября 2011 г. некоторые категории граждан обязаны оказывать первую помощь по закону или по правилу (военнослужащие, сотрудники органов внутренних дел, медицинские работники, присутствующие на месте происшествия, и пр.).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3. Ответственность за неоказание помощи.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Вплоть </a:t>
            </a:r>
            <a:r>
              <a:rPr lang="ru-RU" sz="2400" dirty="0">
                <a:solidFill>
                  <a:schemeClr val="tx1"/>
                </a:solidFill>
              </a:rPr>
              <a:t>до </a:t>
            </a:r>
            <a:r>
              <a:rPr lang="ru-RU" sz="2400" dirty="0" smtClean="0">
                <a:solidFill>
                  <a:schemeClr val="tx1"/>
                </a:solidFill>
              </a:rPr>
              <a:t>уголовной для лиц, обязанных оказывать первую помощь ст. 124; ст. 101 (в случае </a:t>
            </a:r>
            <a:r>
              <a:rPr lang="ru-RU" sz="2400" dirty="0">
                <a:solidFill>
                  <a:schemeClr val="tx1"/>
                </a:solidFill>
              </a:rPr>
              <a:t>наступления </a:t>
            </a:r>
            <a:r>
              <a:rPr lang="ru-RU" sz="2400" dirty="0" smtClean="0">
                <a:solidFill>
                  <a:schemeClr val="tx1"/>
                </a:solidFill>
              </a:rPr>
              <a:t>смерти потерпевшего в результате бездействия).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	Для простых очевидцев оказание первой помощи – дело добровольное, но в его обязанности входит вызов специалистов для оказания первой помощи. При </a:t>
            </a:r>
            <a:r>
              <a:rPr lang="ru-RU" sz="2400" dirty="0">
                <a:solidFill>
                  <a:schemeClr val="tx1"/>
                </a:solidFill>
              </a:rPr>
              <a:t>несообщении </a:t>
            </a:r>
            <a:r>
              <a:rPr lang="ru-RU" sz="2400" dirty="0" smtClean="0">
                <a:solidFill>
                  <a:schemeClr val="tx1"/>
                </a:solidFill>
              </a:rPr>
              <a:t>- ст. 125 «Оставление в опасности» Уголовного </a:t>
            </a:r>
            <a:r>
              <a:rPr lang="ru-RU" sz="2400" dirty="0">
                <a:solidFill>
                  <a:schemeClr val="tx1"/>
                </a:solidFill>
              </a:rPr>
              <a:t>кодекса </a:t>
            </a:r>
            <a:r>
              <a:rPr lang="ru-RU" sz="2400" dirty="0" smtClean="0">
                <a:solidFill>
                  <a:schemeClr val="tx1"/>
                </a:solidFill>
              </a:rPr>
              <a:t>РФ.</a:t>
            </a:r>
            <a:endParaRPr lang="ru-RU" sz="2400" dirty="0">
              <a:solidFill>
                <a:schemeClr val="tx1"/>
              </a:solidFill>
            </a:endParaRPr>
          </a:p>
          <a:p>
            <a:pPr marL="536575" indent="-536575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8928992" cy="6135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/>
              <a:t>4. Предусмотрено ли поощрение за оказание 	первой помощи?</a:t>
            </a:r>
          </a:p>
          <a:p>
            <a:pPr marL="536575" indent="-536575">
              <a:buNone/>
            </a:pPr>
            <a:r>
              <a:rPr lang="ru-RU" sz="2800" dirty="0" smtClean="0"/>
              <a:t>		Смягчение наказания (п.2 ч.1 ст.4.2 Кодекс РФ об административных  правонарушениях; п. «к» ч.1 ст.61 Уголовного кодекса РФ) в случае решения в суде вопроса о привлечении к ответственности за причинение вреда здоровью. </a:t>
            </a:r>
          </a:p>
          <a:p>
            <a:pPr marL="536575" indent="-536575">
              <a:buNone/>
            </a:pPr>
            <a:r>
              <a:rPr lang="ru-RU" sz="2800" dirty="0" smtClean="0"/>
              <a:t>		5. Можно ли привлечь к ответственности за 	неправильное оказание  первой помощи?</a:t>
            </a:r>
          </a:p>
          <a:p>
            <a:pPr marL="536575" indent="-536575">
              <a:buNone/>
            </a:pPr>
            <a:r>
              <a:rPr lang="ru-RU" sz="2800" dirty="0" smtClean="0"/>
              <a:t>		Отсутствуют судебные прецеденты привлечения к юридической ответственности.  (ст. 39 «Крайняя необходимость» Уголовного кодекса РФ, ст. 2.7 «Крайняя необходимость» Кодекса РФ об административных правонарушениях).</a:t>
            </a:r>
          </a:p>
          <a:p>
            <a:pPr>
              <a:buNone/>
            </a:pPr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8525" y="-228600"/>
            <a:ext cx="8245475" cy="1497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Перечень состояний, при которых оказывается первая помощь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424936" cy="5508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 Отсутствие сознания.</a:t>
            </a:r>
          </a:p>
          <a:p>
            <a:pPr>
              <a:buNone/>
            </a:pPr>
            <a:r>
              <a:rPr lang="ru-RU" sz="2800" dirty="0" smtClean="0"/>
              <a:t>2. Остановка дыхания и кровообращения.</a:t>
            </a:r>
          </a:p>
          <a:p>
            <a:pPr>
              <a:buNone/>
            </a:pPr>
            <a:r>
              <a:rPr lang="ru-RU" sz="2800" dirty="0" smtClean="0"/>
              <a:t>3. Наружные кровотечения.</a:t>
            </a:r>
          </a:p>
          <a:p>
            <a:pPr>
              <a:buNone/>
            </a:pPr>
            <a:r>
              <a:rPr lang="ru-RU" sz="2800" dirty="0" smtClean="0"/>
              <a:t>4. Инородные тела верхних дыхательных путей.</a:t>
            </a:r>
          </a:p>
          <a:p>
            <a:pPr>
              <a:buNone/>
            </a:pPr>
            <a:r>
              <a:rPr lang="ru-RU" sz="2800" dirty="0" smtClean="0"/>
              <a:t>5. Травмы различных областей тела.</a:t>
            </a:r>
          </a:p>
          <a:p>
            <a:pPr>
              <a:buNone/>
            </a:pPr>
            <a:r>
              <a:rPr lang="ru-RU" sz="2800" dirty="0" smtClean="0"/>
              <a:t>6. Ожоги, эффекты воздействия высоких температур, теплового излучения.</a:t>
            </a:r>
          </a:p>
          <a:p>
            <a:pPr>
              <a:buNone/>
            </a:pPr>
            <a:r>
              <a:rPr lang="ru-RU" sz="2800" dirty="0" smtClean="0"/>
              <a:t>7. Отморожение и другие эффекты воздействия низких температур.</a:t>
            </a:r>
          </a:p>
          <a:p>
            <a:pPr>
              <a:buNone/>
            </a:pPr>
            <a:r>
              <a:rPr lang="ru-RU" sz="2800" dirty="0" smtClean="0"/>
              <a:t>8. Отравления.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2399"/>
            <a:ext cx="9144000" cy="1277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Алгоритмы оказания первой помощи при неотложных состояниях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8964488" cy="5276056"/>
          </a:xfrm>
        </p:spPr>
        <p:txBody>
          <a:bodyPr>
            <a:noAutofit/>
          </a:bodyPr>
          <a:lstStyle/>
          <a:p>
            <a:pPr lvl="1"/>
            <a:r>
              <a:rPr lang="ru-RU" sz="2800" b="1" dirty="0" smtClean="0"/>
              <a:t>1. Мероприятия по оценке обстановки и обеспечению безопасных условий для оказания первой помощи</a:t>
            </a:r>
            <a:r>
              <a:rPr lang="en-US" sz="2800" b="1" dirty="0" smtClean="0"/>
              <a:t>:</a:t>
            </a: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	- Установить угрожающие факторы для собственных жизни и здоровья.</a:t>
            </a:r>
          </a:p>
          <a:p>
            <a:pPr>
              <a:buNone/>
            </a:pPr>
            <a:r>
              <a:rPr lang="ru-RU" sz="2800" dirty="0" smtClean="0"/>
              <a:t>	 - Установить угрожающие факторы для жизни и здоровья пострадавшего.</a:t>
            </a:r>
          </a:p>
          <a:p>
            <a:pPr>
              <a:buNone/>
            </a:pPr>
            <a:r>
              <a:rPr lang="ru-RU" sz="2800" dirty="0" smtClean="0"/>
              <a:t>	- Устранение, прекращение действия повреждающих факторов. Перемещение, извлечение…</a:t>
            </a:r>
          </a:p>
          <a:p>
            <a:pPr>
              <a:buNone/>
            </a:pPr>
            <a:r>
              <a:rPr lang="ru-RU" sz="2800" dirty="0" smtClean="0"/>
              <a:t>	- Оценка количества пострадавших.</a:t>
            </a:r>
          </a:p>
          <a:p>
            <a:pPr lvl="1" algn="just"/>
            <a:r>
              <a:rPr lang="ru-RU" sz="2800" b="1" dirty="0" smtClean="0">
                <a:solidFill>
                  <a:schemeClr val="tx1"/>
                </a:solidFill>
              </a:rPr>
              <a:t>2. Вызов скорой медицинской помощи.</a:t>
            </a:r>
          </a:p>
          <a:p>
            <a:pPr lvl="1" algn="just"/>
            <a:r>
              <a:rPr lang="ru-RU" sz="2800" b="1" dirty="0" smtClean="0">
                <a:solidFill>
                  <a:schemeClr val="tx1"/>
                </a:solidFill>
              </a:rPr>
              <a:t>3. Непосредственное  оказание первой помощи.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"/>
            <a:ext cx="8820472" cy="836711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latin typeface="+mn-lt"/>
              </a:rPr>
              <a:t>Вызов «скорой помощи»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268761"/>
            <a:ext cx="8820472" cy="46002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Необходимо диспетчеру сообщить :</a:t>
            </a:r>
          </a:p>
          <a:p>
            <a:r>
              <a:rPr lang="ru-RU" sz="3200" dirty="0" smtClean="0"/>
              <a:t>Место происшествия, что и где произошло;</a:t>
            </a:r>
          </a:p>
          <a:p>
            <a:r>
              <a:rPr lang="ru-RU" sz="3200" dirty="0" smtClean="0"/>
              <a:t>Число пострадавших и тяжесть их состояния, кто пострадал и что с ними;</a:t>
            </a:r>
          </a:p>
          <a:p>
            <a:r>
              <a:rPr lang="ru-RU" sz="3200" dirty="0" smtClean="0"/>
              <a:t>Какая помощь им оказана или оказывается, что сделано.</a:t>
            </a:r>
          </a:p>
          <a:p>
            <a:endParaRPr lang="ru-RU" sz="3200" dirty="0" smtClean="0"/>
          </a:p>
          <a:p>
            <a:r>
              <a:rPr lang="ru-RU" sz="3200" dirty="0" smtClean="0"/>
              <a:t>Трубку при разговоре с диспетчером положить последним.</a:t>
            </a:r>
            <a:endParaRPr lang="ru-RU" sz="3200" dirty="0"/>
          </a:p>
        </p:txBody>
      </p:sp>
      <p:pic>
        <p:nvPicPr>
          <p:cNvPr id="1026" name="Picture 2" descr="C:\Users\user\Desktop\скорая.jpeg"/>
          <p:cNvPicPr>
            <a:picLocks noChangeAspect="1" noChangeArrowheads="1"/>
          </p:cNvPicPr>
          <p:nvPr/>
        </p:nvPicPr>
        <p:blipFill>
          <a:blip r:embed="rId2" cstate="print"/>
          <a:srcRect l="29371" t="28358" r="8158" b="16418"/>
          <a:stretch>
            <a:fillRect/>
          </a:stretch>
        </p:blipFill>
        <p:spPr bwMode="auto">
          <a:xfrm>
            <a:off x="7000892" y="0"/>
            <a:ext cx="2143108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92480" cy="1447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Алгоритм оказания первой помощи при нарушении сознания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9036496" cy="4819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1. Придать устойчивое положение на боку.</a:t>
            </a:r>
          </a:p>
          <a:p>
            <a:pPr>
              <a:buNone/>
            </a:pPr>
            <a:r>
              <a:rPr lang="ru-RU" sz="2800" dirty="0" smtClean="0"/>
              <a:t>	2. Ослабить галстук, ремень и т. д.</a:t>
            </a:r>
          </a:p>
          <a:p>
            <a:pPr>
              <a:buNone/>
            </a:pPr>
            <a:r>
              <a:rPr lang="ru-RU" sz="2800" dirty="0" smtClean="0"/>
              <a:t>	3. Обеспечить доступ свежего воздуха.</a:t>
            </a:r>
          </a:p>
          <a:p>
            <a:pPr>
              <a:buNone/>
            </a:pPr>
            <a:r>
              <a:rPr lang="ru-RU" sz="2800" dirty="0" smtClean="0"/>
              <a:t>	4. Если сознание не восстановилось, вызвать скорую помощь.</a:t>
            </a:r>
          </a:p>
          <a:p>
            <a:pPr>
              <a:buNone/>
            </a:pPr>
            <a:r>
              <a:rPr lang="ru-RU" sz="2800" dirty="0" smtClean="0"/>
              <a:t>	5.При отсутствии дыхания и</a:t>
            </a:r>
          </a:p>
          <a:p>
            <a:pPr>
              <a:buNone/>
            </a:pPr>
            <a:r>
              <a:rPr lang="ru-RU" sz="2800" dirty="0" smtClean="0"/>
              <a:t> пульса приступить</a:t>
            </a:r>
          </a:p>
          <a:p>
            <a:pPr>
              <a:buNone/>
            </a:pPr>
            <a:r>
              <a:rPr lang="ru-RU" sz="2800" dirty="0" smtClean="0"/>
              <a:t> к реанимационным</a:t>
            </a:r>
          </a:p>
          <a:p>
            <a:pPr>
              <a:buNone/>
            </a:pPr>
            <a:r>
              <a:rPr lang="ru-RU" sz="2800" dirty="0" smtClean="0"/>
              <a:t>	мероприятиям. </a:t>
            </a:r>
          </a:p>
          <a:p>
            <a:endParaRPr lang="ru-RU" dirty="0"/>
          </a:p>
        </p:txBody>
      </p:sp>
      <p:pic>
        <p:nvPicPr>
          <p:cNvPr id="4" name="Picture 2" descr="C:\Users\user\Desktop\об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499992" cy="253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2009</TotalTime>
  <Words>1444</Words>
  <Application>Microsoft Office PowerPoint</Application>
  <PresentationFormat>Экран (4:3)</PresentationFormat>
  <Paragraphs>217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Ретро</vt:lpstr>
      <vt:lpstr>Просветительский проект «Оказание первой помощи при жизнеугрожающих состояниях»</vt:lpstr>
      <vt:lpstr>План презентации</vt:lpstr>
      <vt:lpstr> Цель просветительского проекта -  привить подросткам систему безопасного поведения в экстремальной ситуации.   Задача просветительского проекта -  обучить подростков методам само и взаимопомощи при оказании первой  помощи пострадавшему </vt:lpstr>
      <vt:lpstr>Нормативно-правовая база</vt:lpstr>
      <vt:lpstr>Презентация PowerPoint</vt:lpstr>
      <vt:lpstr>Перечень состояний, при которых оказывается первая помощь</vt:lpstr>
      <vt:lpstr>Алгоритмы оказания первой помощи при неотложных состояниях</vt:lpstr>
      <vt:lpstr>Вызов «скорой помощи»</vt:lpstr>
      <vt:lpstr>Алгоритм оказания первой помощи при нарушении сознания</vt:lpstr>
      <vt:lpstr>             Алгоритм оказания первой помощи при наружных кровотечениях </vt:lpstr>
      <vt:lpstr>Алгоритм оказания первой помощи при носовом кровотечении</vt:lpstr>
      <vt:lpstr>Алгоритм оказания первой помощи при инородном теле верхних дыхательных путей</vt:lpstr>
      <vt:lpstr>Алгоритм оказания первой помощи при травмах различных областей тела</vt:lpstr>
      <vt:lpstr>Алгоритм оказания первой помощи при  травмах</vt:lpstr>
      <vt:lpstr>Алгоритм оказания первой помощи при ожогах, эффектах воздействия высоких температур, теплового излучения</vt:lpstr>
      <vt:lpstr>Алгоритм первой помощи при термических ожогах</vt:lpstr>
      <vt:lpstr>Прекращение воздействия опасных химических веществ</vt:lpstr>
      <vt:lpstr>Отморожение и другие эффекты воздействия низких температур</vt:lpstr>
      <vt:lpstr>Алгоритм оказания первой помощи при отморожениях</vt:lpstr>
      <vt:lpstr>Отравления</vt:lpstr>
      <vt:lpstr>Алгоритм первой помощи при поступлении токсического  вещества через рот</vt:lpstr>
      <vt:lpstr>Сердечно-легочная реанимация</vt:lpstr>
      <vt:lpstr>Вывод</vt:lpstr>
      <vt:lpstr>Презентация PowerPoint</vt:lpstr>
      <vt:lpstr>Презентация PowerPoint</vt:lpstr>
      <vt:lpstr>Почему нужно учить детей оказывать первую помощь?</vt:lpstr>
      <vt:lpstr>Просветительские мероприятия в ходе летней оздоровительной кампании-2018</vt:lpstr>
      <vt:lpstr>Проведение просветительского мероприятия</vt:lpstr>
      <vt:lpstr>Проведение просветительского мероприятия</vt:lpstr>
      <vt:lpstr>10 простых советов для педагогов</vt:lpstr>
      <vt:lpstr>4. Если вы понимаете, что сами находитесь в нестабильном эмоциональном состоянии:</vt:lpstr>
      <vt:lpstr>Презентация PowerPoint</vt:lpstr>
      <vt:lpstr>Презентация PowerPoint</vt:lpstr>
      <vt:lpstr>Презентация PowerPoint</vt:lpstr>
      <vt:lpstr>Психологическая поддержка пострадавшему ребенку</vt:lpstr>
      <vt:lpstr>Презентация PowerPoint</vt:lpstr>
      <vt:lpstr>Презентация PowerPoint</vt:lpstr>
      <vt:lpstr>Психологическая поддержка свидетелей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детям</dc:title>
  <dc:creator>redaktor2</dc:creator>
  <cp:lastModifiedBy> Замятина</cp:lastModifiedBy>
  <cp:revision>310</cp:revision>
  <dcterms:created xsi:type="dcterms:W3CDTF">2018-04-04T02:07:59Z</dcterms:created>
  <dcterms:modified xsi:type="dcterms:W3CDTF">2018-10-29T08:51:11Z</dcterms:modified>
</cp:coreProperties>
</file>